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5" r:id="rId10"/>
    <p:sldId id="267" r:id="rId11"/>
    <p:sldId id="268" r:id="rId12"/>
    <p:sldId id="266" r:id="rId13"/>
    <p:sldId id="272" r:id="rId14"/>
    <p:sldId id="264"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97B2EC-2F93-4A2A-9CBF-0F7C280A6D58}" type="datetimeFigureOut">
              <a:rPr lang="ru-RU" smtClean="0"/>
              <a:pPr/>
              <a:t>10.02.2013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732D02-6AC6-490A-BE66-9BF63114446F}"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85E036-E81A-4D28-B3B4-103E33B9E8FA}" type="datetimeFigureOut">
              <a:rPr lang="ru-RU" smtClean="0"/>
              <a:pPr/>
              <a:t>10.02.2013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F60E0F-8185-45E7-81C5-96BBE6193E7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5E036-E81A-4D28-B3B4-103E33B9E8FA}" type="datetimeFigureOut">
              <a:rPr lang="ru-RU" smtClean="0"/>
              <a:pPr/>
              <a:t>10.02.2013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60E0F-8185-45E7-81C5-96BBE6193E7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28604"/>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defTabSz="914400" rtl="0" eaLnBrk="1" fontAlgn="base" latinLnBrk="0" hangingPunct="1">
              <a:lnSpc>
                <a:spcPct val="100000"/>
              </a:lnSpc>
              <a:spcBef>
                <a:spcPct val="0"/>
              </a:spcBef>
              <a:spcAft>
                <a:spcPct val="0"/>
              </a:spcAft>
              <a:buClrTx/>
              <a:buSzTx/>
              <a:buFontTx/>
              <a:buNone/>
              <a:tabLst>
                <a:tab pos="5940425" algn="l"/>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Законы Ньютона</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defTabSz="914400" rtl="0" eaLnBrk="0" fontAlgn="base" latinLnBrk="0" hangingPunct="0">
              <a:lnSpc>
                <a:spcPct val="100000"/>
              </a:lnSpc>
              <a:spcBef>
                <a:spcPct val="0"/>
              </a:spcBef>
              <a:spcAft>
                <a:spcPct val="0"/>
              </a:spcAft>
              <a:buClrTx/>
              <a:buSzTx/>
              <a:buFontTx/>
              <a:buNone/>
              <a:tabLst>
                <a:tab pos="5940425" algn="l"/>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При повторении динамики важно подчеркнуть, что во-первых, законы Ньютона выполняются только в инерциальных системах отсчета; во-вторых, в них рассматривается только движение материальных точек или поступательное движение абсолютно твердых тел (поскольку последнее сводится к движению центра масс).</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defTabSz="914400" rtl="0" eaLnBrk="0" fontAlgn="base" latinLnBrk="0" hangingPunct="0">
              <a:lnSpc>
                <a:spcPct val="100000"/>
              </a:lnSpc>
              <a:spcBef>
                <a:spcPct val="0"/>
              </a:spcBef>
              <a:spcAft>
                <a:spcPct val="0"/>
              </a:spcAft>
              <a:buClrTx/>
              <a:buSzTx/>
              <a:buFontTx/>
              <a:buNone/>
              <a:tabLst>
                <a:tab pos="5940425" algn="l"/>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механике, основанной на законах Ньютона, считается, что, во-первых, </a:t>
            </a:r>
            <a:r>
              <a:rPr kumimoji="0" lang="ru-RU" sz="2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течение времени во всех инерциальных системах отсчета происходит</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одинаково</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во-вторых, </a:t>
            </a:r>
            <a:r>
              <a:rPr kumimoji="0" lang="ru-RU" sz="2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масса тела – величина постоянная</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в-третьих, </a:t>
            </a:r>
            <a:r>
              <a:rPr kumimoji="0" lang="ru-RU" sz="2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ускорение</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тела и силы взаимодействия тел не зависят от скорости движения инерциальной системы отсчета.</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defTabSz="914400" rtl="0" eaLnBrk="0" fontAlgn="base" latinLnBrk="0" hangingPunct="0">
              <a:lnSpc>
                <a:spcPct val="100000"/>
              </a:lnSpc>
              <a:spcBef>
                <a:spcPct val="0"/>
              </a:spcBef>
              <a:spcAft>
                <a:spcPct val="0"/>
              </a:spcAft>
              <a:buClrTx/>
              <a:buSzTx/>
              <a:buFontTx/>
              <a:buNone/>
              <a:tabLst>
                <a:tab pos="5940425" algn="l"/>
              </a:tabLst>
            </a:pPr>
            <a:r>
              <a:rPr kumimoji="0" lang="ru-RU" sz="2400" b="0" i="0" u="none" strike="noStrike" cap="none" normalizeH="0" baseline="0" dirty="0" smtClean="0">
                <a:ln>
                  <a:noFill/>
                </a:ln>
                <a:solidFill>
                  <a:srgbClr val="993300"/>
                </a:solidFill>
                <a:effectLst/>
                <a:latin typeface="Arial" pitchFamily="34" charset="0"/>
                <a:ea typeface="Times New Roman" pitchFamily="18" charset="0"/>
                <a:cs typeface="Arial" pitchFamily="34" charset="0"/>
              </a:rPr>
              <a:t>В любых инерциальных системах отсчета все механические явления протекают одинаково при одних и тех же условиях – </a:t>
            </a:r>
            <a:r>
              <a:rPr kumimoji="0" lang="ru-RU" sz="2400" b="1" i="1" u="none" strike="noStrike" cap="none" normalizeH="0" baseline="0" dirty="0" smtClean="0">
                <a:ln>
                  <a:noFill/>
                </a:ln>
                <a:solidFill>
                  <a:srgbClr val="993300"/>
                </a:solidFill>
                <a:effectLst/>
                <a:latin typeface="Arial" pitchFamily="34" charset="0"/>
                <a:ea typeface="Times New Roman" pitchFamily="18" charset="0"/>
                <a:cs typeface="Arial" pitchFamily="34" charset="0"/>
              </a:rPr>
              <a:t>принцип относительности Галилея.</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57166"/>
            <a:ext cx="5160323" cy="461665"/>
          </a:xfrm>
          <a:prstGeom prst="rect">
            <a:avLst/>
          </a:prstGeom>
        </p:spPr>
        <p:txBody>
          <a:bodyPr wrap="none">
            <a:spAutoFit/>
          </a:bodyPr>
          <a:lstStyle/>
          <a:p>
            <a:r>
              <a:rPr lang="ru-RU" sz="2400" dirty="0"/>
              <a:t>Записывая уравнение второго закона </a:t>
            </a:r>
          </a:p>
        </p:txBody>
      </p:sp>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097" name="Object 1"/>
          <p:cNvGraphicFramePr>
            <a:graphicFrameLocks noChangeAspect="1"/>
          </p:cNvGraphicFramePr>
          <p:nvPr/>
        </p:nvGraphicFramePr>
        <p:xfrm>
          <a:off x="5500694" y="0"/>
          <a:ext cx="1857388" cy="728642"/>
        </p:xfrm>
        <a:graphic>
          <a:graphicData uri="http://schemas.openxmlformats.org/presentationml/2006/ole">
            <p:oleObj spid="_x0000_s4097" name="Формула" r:id="rId3" imgW="520700" imgH="228600" progId="Equation.3">
              <p:embed/>
            </p:oleObj>
          </a:graphicData>
        </a:graphic>
      </p:graphicFrame>
      <p:sp>
        <p:nvSpPr>
          <p:cNvPr id="4099" name="Rectangle 3"/>
          <p:cNvSpPr>
            <a:spLocks noChangeArrowheads="1"/>
          </p:cNvSpPr>
          <p:nvPr/>
        </p:nvSpPr>
        <p:spPr bwMode="auto">
          <a:xfrm>
            <a:off x="0" y="228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 name="Прямоугольник 5"/>
          <p:cNvSpPr/>
          <p:nvPr/>
        </p:nvSpPr>
        <p:spPr>
          <a:xfrm>
            <a:off x="0" y="785794"/>
            <a:ext cx="8358246" cy="1200329"/>
          </a:xfrm>
          <a:prstGeom prst="rect">
            <a:avLst/>
          </a:prstGeom>
        </p:spPr>
        <p:txBody>
          <a:bodyPr wrap="square">
            <a:spAutoFit/>
          </a:bodyPr>
          <a:lstStyle/>
          <a:p>
            <a:r>
              <a:rPr lang="ru-RU" sz="2400" dirty="0"/>
              <a:t>часто делают ошибочный вывод: сила зависит от массы и ускорения. В действительности же второй закон Ньютона утверждает, что под действием </a:t>
            </a:r>
            <a:r>
              <a:rPr lang="ru-RU" dirty="0"/>
              <a:t>силы</a:t>
            </a:r>
          </a:p>
        </p:txBody>
      </p:sp>
      <p:sp>
        <p:nvSpPr>
          <p:cNvPr id="410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100" name="Object 4"/>
          <p:cNvGraphicFramePr>
            <a:graphicFrameLocks noChangeAspect="1"/>
          </p:cNvGraphicFramePr>
          <p:nvPr/>
        </p:nvGraphicFramePr>
        <p:xfrm>
          <a:off x="5357818" y="1357298"/>
          <a:ext cx="928694" cy="785818"/>
        </p:xfrm>
        <a:graphic>
          <a:graphicData uri="http://schemas.openxmlformats.org/presentationml/2006/ole">
            <p:oleObj spid="_x0000_s4100" name="Формула" r:id="rId4" imgW="165172" imgH="215994" progId="Equation.3">
              <p:embed/>
            </p:oleObj>
          </a:graphicData>
        </a:graphic>
      </p:graphicFrame>
      <p:sp>
        <p:nvSpPr>
          <p:cNvPr id="4102" name="Rectangle 6"/>
          <p:cNvSpPr>
            <a:spLocks noChangeArrowheads="1"/>
          </p:cNvSpPr>
          <p:nvPr/>
        </p:nvSpPr>
        <p:spPr bwMode="auto">
          <a:xfrm>
            <a:off x="0" y="219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8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Прямоугольник 9"/>
          <p:cNvSpPr/>
          <p:nvPr/>
        </p:nvSpPr>
        <p:spPr>
          <a:xfrm>
            <a:off x="0" y="2214554"/>
            <a:ext cx="5357850" cy="461665"/>
          </a:xfrm>
          <a:prstGeom prst="rect">
            <a:avLst/>
          </a:prstGeom>
        </p:spPr>
        <p:txBody>
          <a:bodyPr wrap="square">
            <a:spAutoFit/>
          </a:bodyPr>
          <a:lstStyle/>
          <a:p>
            <a:r>
              <a:rPr lang="ru-RU" sz="2400" dirty="0"/>
              <a:t>тело массой </a:t>
            </a:r>
            <a:r>
              <a:rPr lang="en-US" sz="2400" dirty="0"/>
              <a:t>m </a:t>
            </a:r>
            <a:r>
              <a:rPr lang="ru-RU" sz="2400" dirty="0"/>
              <a:t>движется с ускорением </a:t>
            </a:r>
          </a:p>
        </p:txBody>
      </p:sp>
      <p:sp>
        <p:nvSpPr>
          <p:cNvPr id="410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103" name="Object 7"/>
          <p:cNvGraphicFramePr>
            <a:graphicFrameLocks noChangeAspect="1"/>
          </p:cNvGraphicFramePr>
          <p:nvPr/>
        </p:nvGraphicFramePr>
        <p:xfrm>
          <a:off x="6000760" y="2000240"/>
          <a:ext cx="1071570" cy="714380"/>
        </p:xfrm>
        <a:graphic>
          <a:graphicData uri="http://schemas.openxmlformats.org/presentationml/2006/ole">
            <p:oleObj spid="_x0000_s4103" name="Формула" r:id="rId5" imgW="127055" imgH="228699" progId="Equation.3">
              <p:embed/>
            </p:oleObj>
          </a:graphicData>
        </a:graphic>
      </p:graphicFrame>
      <p:sp>
        <p:nvSpPr>
          <p:cNvPr id="13" name="Прямоугольник 12"/>
          <p:cNvSpPr/>
          <p:nvPr/>
        </p:nvSpPr>
        <p:spPr>
          <a:xfrm>
            <a:off x="0" y="2857496"/>
            <a:ext cx="6429404" cy="830997"/>
          </a:xfrm>
          <a:prstGeom prst="rect">
            <a:avLst/>
          </a:prstGeom>
        </p:spPr>
        <p:txBody>
          <a:bodyPr wrap="square">
            <a:spAutoFit/>
          </a:bodyPr>
          <a:lstStyle/>
          <a:p>
            <a:r>
              <a:rPr lang="ru-RU" sz="2400" dirty="0"/>
              <a:t>прямо пропорциональном силе и обратно пропорциональном массе, т.е. </a:t>
            </a:r>
          </a:p>
        </p:txBody>
      </p:sp>
      <p:sp>
        <p:nvSpPr>
          <p:cNvPr id="410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105" name="Object 9"/>
          <p:cNvGraphicFramePr>
            <a:graphicFrameLocks noChangeAspect="1"/>
          </p:cNvGraphicFramePr>
          <p:nvPr/>
        </p:nvGraphicFramePr>
        <p:xfrm>
          <a:off x="6000760" y="2828922"/>
          <a:ext cx="1428760" cy="1119192"/>
        </p:xfrm>
        <a:graphic>
          <a:graphicData uri="http://schemas.openxmlformats.org/presentationml/2006/ole">
            <p:oleObj spid="_x0000_s4105" name="Формула" r:id="rId6" imgW="431800" imgH="444500" progId="Equation.3">
              <p:embed/>
            </p:oleObj>
          </a:graphicData>
        </a:graphic>
      </p:graphicFrame>
      <p:sp>
        <p:nvSpPr>
          <p:cNvPr id="4107" name="Rectangle 11"/>
          <p:cNvSpPr>
            <a:spLocks noChangeArrowheads="1"/>
          </p:cNvSpPr>
          <p:nvPr/>
        </p:nvSpPr>
        <p:spPr bwMode="auto">
          <a:xfrm>
            <a:off x="0" y="4071942"/>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tab pos="5940425" algn="l"/>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Сила является причиной, а ускорение следствием. Если на тело действует несколько сил, то модуль и направление ускорения определяются равнодействующей этих сил, т.е. их векторной суммой.</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tab pos="5940425" algn="l"/>
              </a:tabLst>
            </a:pPr>
            <a:r>
              <a:rPr kumimoji="0" lang="ru-RU" sz="2400" b="0" i="0" u="none" strike="noStrike" cap="none" normalizeH="0" baseline="0" dirty="0" smtClean="0">
                <a:ln>
                  <a:noFill/>
                </a:ln>
                <a:solidFill>
                  <a:srgbClr val="993300"/>
                </a:solidFill>
                <a:effectLst/>
                <a:latin typeface="Arial" pitchFamily="34" charset="0"/>
                <a:ea typeface="Times New Roman" pitchFamily="18" charset="0"/>
                <a:cs typeface="Arial" pitchFamily="34" charset="0"/>
              </a:rPr>
              <a:t>Каждая сила действует на тело так, как если бы других сил не было – </a:t>
            </a:r>
            <a:r>
              <a:rPr kumimoji="0" lang="ru-RU" sz="2400" b="1" i="1" u="none" strike="noStrike" cap="none" normalizeH="0" baseline="0" dirty="0" smtClean="0">
                <a:ln>
                  <a:noFill/>
                </a:ln>
                <a:solidFill>
                  <a:srgbClr val="993300"/>
                </a:solidFill>
                <a:effectLst/>
                <a:latin typeface="Arial" pitchFamily="34" charset="0"/>
                <a:ea typeface="Times New Roman" pitchFamily="18" charset="0"/>
                <a:cs typeface="Arial" pitchFamily="34" charset="0"/>
              </a:rPr>
              <a:t>принцип независимости действия сил.</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0" y="428604"/>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Результирующее ускорение такое, как если бы на тело действовала одна сила, равная равнодействующей.</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5362" name="Object 2"/>
          <p:cNvGraphicFramePr>
            <a:graphicFrameLocks noChangeAspect="1"/>
          </p:cNvGraphicFramePr>
          <p:nvPr/>
        </p:nvGraphicFramePr>
        <p:xfrm>
          <a:off x="500034" y="1214422"/>
          <a:ext cx="7217100" cy="1338270"/>
        </p:xfrm>
        <a:graphic>
          <a:graphicData uri="http://schemas.openxmlformats.org/presentationml/2006/ole">
            <p:oleObj spid="_x0000_s15362" name="Формула" r:id="rId3" imgW="1435100" imgH="266700" progId="Equation.3">
              <p:embed/>
            </p:oleObj>
          </a:graphicData>
        </a:graphic>
      </p:graphicFrame>
      <p:sp>
        <p:nvSpPr>
          <p:cNvPr id="5" name="Прямоугольник 4"/>
          <p:cNvSpPr/>
          <p:nvPr/>
        </p:nvSpPr>
        <p:spPr>
          <a:xfrm>
            <a:off x="357158" y="2786058"/>
            <a:ext cx="8429684" cy="1938992"/>
          </a:xfrm>
          <a:prstGeom prst="rect">
            <a:avLst/>
          </a:prstGeom>
        </p:spPr>
        <p:txBody>
          <a:bodyPr wrap="square">
            <a:spAutoFit/>
          </a:bodyPr>
          <a:lstStyle/>
          <a:p>
            <a:r>
              <a:rPr lang="ru-RU" sz="2400" dirty="0"/>
              <a:t>При решении задач нужно выяснить, какие силы действуют на каждое тело, обозначить эти силы на схематическом рисунке, выбрать систему координат и, спроектировав все силы на оси координат, перейти от векторного уравнения к скалярным уравнениям для проекций сил и ускорения на оси.</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714348" y="1285860"/>
            <a:ext cx="842965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вывод</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a:t>
            </a:r>
            <a:r>
              <a:rPr kumimoji="0" lang="ru-RU"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Есть инерциальные системы отсчета, их бесконечно много.</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II</a:t>
            </a:r>
            <a:r>
              <a:rPr kumimoji="0" lang="ru-RU"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 </a:t>
            </a: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t>
            </a:r>
            <a:r>
              <a:rPr kumimoji="0" lang="ru-RU"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III</a:t>
            </a:r>
            <a:r>
              <a:rPr kumimoji="0" lang="ru-RU"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t>
            </a:r>
            <a:r>
              <a:rPr kumimoji="0" lang="ru-RU" sz="3200" b="1"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12</a:t>
            </a:r>
            <a:r>
              <a:rPr kumimoji="0" lang="ru-RU"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 </a:t>
            </a: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t>
            </a:r>
            <a:r>
              <a:rPr kumimoji="0" lang="ru-RU" sz="3200" b="1"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21</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2" name="Rectangle 14"/>
          <p:cNvSpPr>
            <a:spLocks noChangeArrowheads="1"/>
          </p:cNvSpPr>
          <p:nvPr/>
        </p:nvSpPr>
        <p:spPr bwMode="auto">
          <a:xfrm>
            <a:off x="0" y="500042"/>
            <a:ext cx="91440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tab pos="609600" algn="l"/>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Понятны ли законы?</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609600" algn="l"/>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Если лошадь тянет телегу с силой 2000 Н, то и телега тянет лошадь с силой    2000 Н. Почему телега движется за лошадью, а не наоборот?</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609600" algn="l"/>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Какое яйцо разбивается чаще: то, которое держат или то, которым бьют?</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09600"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426" name="Rectangle 18"/>
          <p:cNvSpPr>
            <a:spLocks noChangeArrowheads="1"/>
          </p:cNvSpPr>
          <p:nvPr/>
        </p:nvSpPr>
        <p:spPr bwMode="auto">
          <a:xfrm>
            <a:off x="0" y="2857496"/>
            <a:ext cx="9144000" cy="24929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09600" algn="l"/>
              </a:tabLst>
            </a:pP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09600" algn="l"/>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У причала стоят две одинаковые лодки. В лодках сидят два одинаковых человека, которые держат в руках веревки, переброшенные на причал. Конец одной веревки держит такой же человек, а конец другой – привязан к столбу. По команде все три человека начинают тянуть веревку. Какая из лодок придет к причалу первой?</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428604"/>
            <a:ext cx="9144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Пример решения задачи:</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defTabSz="914400" rtl="0" eaLnBrk="0" fontAlgn="base" latinLnBrk="0" hangingPunct="0">
              <a:lnSpc>
                <a:spcPct val="100000"/>
              </a:lnSpc>
              <a:spcBef>
                <a:spcPct val="0"/>
              </a:spcBef>
              <a:spcAft>
                <a:spcPct val="0"/>
              </a:spcAft>
              <a:buClrTx/>
              <a:buSzTx/>
              <a:buFontTx/>
              <a:buNone/>
              <a:tabLst/>
            </a:pPr>
            <a:r>
              <a:rPr kumimoji="0" lang="ru-RU" sz="28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Через невесомый неподвижный блок, вращающийся без трения, перекинута невесомая нерастяжимая нить, к концам которой привязаны грузы массой М. На большие грузы кладут перегрузки массой </a:t>
            </a:r>
            <a:r>
              <a:rPr kumimoji="0" lang="en-US" sz="28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ru-RU" sz="2800" b="0" i="1"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r>
              <a:rPr kumimoji="0" lang="ru-RU" sz="28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 </a:t>
            </a:r>
            <a:r>
              <a:rPr kumimoji="0" lang="en-US" sz="28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ru-RU" sz="2800" b="0" i="1"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 </a:t>
            </a:r>
            <a:r>
              <a:rPr kumimoji="0" lang="ru-RU" sz="28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Определить ускорения движения грузов,</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62" name="Object 6"/>
          <p:cNvGraphicFramePr>
            <a:graphicFrameLocks noChangeAspect="1"/>
          </p:cNvGraphicFramePr>
          <p:nvPr/>
        </p:nvGraphicFramePr>
        <p:xfrm>
          <a:off x="3714744" y="4857760"/>
          <a:ext cx="3392544" cy="1285884"/>
        </p:xfrm>
        <a:graphic>
          <a:graphicData uri="http://schemas.openxmlformats.org/presentationml/2006/ole">
            <p:oleObj spid="_x0000_s19462" name="Формула" r:id="rId3" imgW="1181100" imgH="444500" progId="Equation.3">
              <p:embed/>
            </p:oleObj>
          </a:graphicData>
        </a:graphic>
      </p:graphicFrame>
      <p:grpSp>
        <p:nvGrpSpPr>
          <p:cNvPr id="19458" name="Group 2"/>
          <p:cNvGrpSpPr>
            <a:grpSpLocks noChangeAspect="1"/>
          </p:cNvGrpSpPr>
          <p:nvPr/>
        </p:nvGrpSpPr>
        <p:grpSpPr bwMode="auto">
          <a:xfrm>
            <a:off x="-1" y="447674"/>
            <a:ext cx="7072331" cy="4052896"/>
            <a:chOff x="1701" y="6942"/>
            <a:chExt cx="8820" cy="4680"/>
          </a:xfrm>
        </p:grpSpPr>
        <p:sp>
          <p:nvSpPr>
            <p:cNvPr id="19499" name="AutoShape 43"/>
            <p:cNvSpPr>
              <a:spLocks noChangeAspect="1" noChangeArrowheads="1" noTextEdit="1"/>
            </p:cNvSpPr>
            <p:nvPr/>
          </p:nvSpPr>
          <p:spPr bwMode="auto">
            <a:xfrm>
              <a:off x="1701" y="6942"/>
              <a:ext cx="8820" cy="468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9498" name="Text Box 42"/>
            <p:cNvSpPr txBox="1">
              <a:spLocks noChangeArrowheads="1"/>
            </p:cNvSpPr>
            <p:nvPr/>
          </p:nvSpPr>
          <p:spPr bwMode="auto">
            <a:xfrm>
              <a:off x="3861" y="7614"/>
              <a:ext cx="540" cy="492"/>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а</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9497" name="Text Box 41"/>
            <p:cNvSpPr txBox="1">
              <a:spLocks noChangeArrowheads="1"/>
            </p:cNvSpPr>
            <p:nvPr/>
          </p:nvSpPr>
          <p:spPr bwMode="auto">
            <a:xfrm>
              <a:off x="2421" y="7662"/>
              <a:ext cx="540" cy="492"/>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а</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9496" name="Text Box 40"/>
            <p:cNvSpPr txBox="1">
              <a:spLocks noChangeArrowheads="1"/>
            </p:cNvSpPr>
            <p:nvPr/>
          </p:nvSpPr>
          <p:spPr bwMode="auto">
            <a:xfrm>
              <a:off x="2061" y="9102"/>
              <a:ext cx="72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m</a:t>
              </a:r>
              <a:r>
                <a:rPr kumimoji="0" lang="en-US" sz="1200" b="1" i="0" u="none" strike="noStrike" cap="none" normalizeH="0" baseline="-30000" smtClean="0">
                  <a:ln>
                    <a:noFill/>
                  </a:ln>
                  <a:solidFill>
                    <a:schemeClr val="tx1"/>
                  </a:solidFill>
                  <a:effectLst/>
                  <a:latin typeface="Arial" pitchFamily="34" charset="0"/>
                  <a:ea typeface="Times New Roman" pitchFamily="18" charset="0"/>
                  <a:cs typeface="Arial" pitchFamily="34" charset="0"/>
                </a:rPr>
                <a:t>2</a:t>
              </a: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g</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95" name="Text Box 39"/>
            <p:cNvSpPr txBox="1">
              <a:spLocks noChangeArrowheads="1"/>
            </p:cNvSpPr>
            <p:nvPr/>
          </p:nvSpPr>
          <p:spPr bwMode="auto">
            <a:xfrm>
              <a:off x="4401" y="9102"/>
              <a:ext cx="72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m</a:t>
              </a:r>
              <a:r>
                <a:rPr kumimoji="0" lang="en-US" sz="1200" b="1"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g</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94" name="Text Box 38"/>
            <p:cNvSpPr txBox="1">
              <a:spLocks noChangeArrowheads="1"/>
            </p:cNvSpPr>
            <p:nvPr/>
          </p:nvSpPr>
          <p:spPr bwMode="auto">
            <a:xfrm>
              <a:off x="3501" y="8382"/>
              <a:ext cx="54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F</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93" name="Text Box 37"/>
            <p:cNvSpPr txBox="1">
              <a:spLocks noChangeArrowheads="1"/>
            </p:cNvSpPr>
            <p:nvPr/>
          </p:nvSpPr>
          <p:spPr bwMode="auto">
            <a:xfrm>
              <a:off x="2961" y="8382"/>
              <a:ext cx="54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F</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92" name="Text Box 36"/>
            <p:cNvSpPr txBox="1">
              <a:spLocks noChangeArrowheads="1"/>
            </p:cNvSpPr>
            <p:nvPr/>
          </p:nvSpPr>
          <p:spPr bwMode="auto">
            <a:xfrm>
              <a:off x="2601" y="10182"/>
              <a:ext cx="72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Mg</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91" name="Text Box 35"/>
            <p:cNvSpPr txBox="1">
              <a:spLocks noChangeArrowheads="1"/>
            </p:cNvSpPr>
            <p:nvPr/>
          </p:nvSpPr>
          <p:spPr bwMode="auto">
            <a:xfrm>
              <a:off x="3681" y="10182"/>
              <a:ext cx="72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Mg</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90" name="Text Box 34"/>
            <p:cNvSpPr txBox="1">
              <a:spLocks noChangeArrowheads="1"/>
            </p:cNvSpPr>
            <p:nvPr/>
          </p:nvSpPr>
          <p:spPr bwMode="auto">
            <a:xfrm>
              <a:off x="2421" y="9642"/>
              <a:ext cx="54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f</a:t>
              </a:r>
              <a:r>
                <a:rPr kumimoji="0" lang="en-US" sz="1200" b="1" i="0" u="none" strike="noStrike" cap="none" normalizeH="0" baseline="-30000" smtClean="0">
                  <a:ln>
                    <a:noFill/>
                  </a:ln>
                  <a:solidFill>
                    <a:schemeClr val="tx1"/>
                  </a:solidFill>
                  <a:effectLst/>
                  <a:latin typeface="Arial" pitchFamily="34" charset="0"/>
                  <a:ea typeface="Times New Roman" pitchFamily="18"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89" name="Text Box 33"/>
            <p:cNvSpPr txBox="1">
              <a:spLocks noChangeArrowheads="1"/>
            </p:cNvSpPr>
            <p:nvPr/>
          </p:nvSpPr>
          <p:spPr bwMode="auto">
            <a:xfrm>
              <a:off x="2061" y="8382"/>
              <a:ext cx="54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f</a:t>
              </a:r>
              <a:r>
                <a:rPr kumimoji="0" lang="en-US" sz="1200" b="1" i="0" u="none" strike="noStrike" cap="none" normalizeH="0" baseline="-30000" smtClean="0">
                  <a:ln>
                    <a:noFill/>
                  </a:ln>
                  <a:solidFill>
                    <a:schemeClr val="tx1"/>
                  </a:solidFill>
                  <a:effectLst/>
                  <a:latin typeface="Arial" pitchFamily="34" charset="0"/>
                  <a:ea typeface="Times New Roman" pitchFamily="18"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88" name="Text Box 32"/>
            <p:cNvSpPr txBox="1">
              <a:spLocks noChangeArrowheads="1"/>
            </p:cNvSpPr>
            <p:nvPr/>
          </p:nvSpPr>
          <p:spPr bwMode="auto">
            <a:xfrm>
              <a:off x="4041" y="9642"/>
              <a:ext cx="54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f</a:t>
              </a:r>
              <a:r>
                <a:rPr kumimoji="0" lang="en-US" sz="1200" b="1"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87" name="Text Box 31"/>
            <p:cNvSpPr txBox="1">
              <a:spLocks noChangeArrowheads="1"/>
            </p:cNvSpPr>
            <p:nvPr/>
          </p:nvSpPr>
          <p:spPr bwMode="auto">
            <a:xfrm>
              <a:off x="4401" y="8382"/>
              <a:ext cx="54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f</a:t>
              </a:r>
              <a:r>
                <a:rPr kumimoji="0" lang="en-US" sz="1200" b="1"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86" name="Oval 30"/>
            <p:cNvSpPr>
              <a:spLocks noChangeArrowheads="1"/>
            </p:cNvSpPr>
            <p:nvPr/>
          </p:nvSpPr>
          <p:spPr bwMode="auto">
            <a:xfrm>
              <a:off x="3140" y="7122"/>
              <a:ext cx="721" cy="720"/>
            </a:xfrm>
            <a:prstGeom prst="ellipse">
              <a:avLst/>
            </a:prstGeom>
            <a:solidFill>
              <a:srgbClr val="FFFFFF"/>
            </a:solidFill>
            <a:ln w="9525">
              <a:solidFill>
                <a:srgbClr val="333333"/>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85" name="Line 29"/>
            <p:cNvSpPr>
              <a:spLocks noChangeShapeType="1"/>
            </p:cNvSpPr>
            <p:nvPr/>
          </p:nvSpPr>
          <p:spPr bwMode="auto">
            <a:xfrm>
              <a:off x="3140" y="6942"/>
              <a:ext cx="363"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84" name="Line 28"/>
            <p:cNvSpPr>
              <a:spLocks noChangeShapeType="1"/>
            </p:cNvSpPr>
            <p:nvPr/>
          </p:nvSpPr>
          <p:spPr bwMode="auto">
            <a:xfrm flipV="1">
              <a:off x="3501" y="6942"/>
              <a:ext cx="36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83" name="Rectangle 27"/>
            <p:cNvSpPr>
              <a:spLocks noChangeArrowheads="1"/>
            </p:cNvSpPr>
            <p:nvPr/>
          </p:nvSpPr>
          <p:spPr bwMode="auto">
            <a:xfrm>
              <a:off x="3651" y="9102"/>
              <a:ext cx="542"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9482" name="Rectangle 26"/>
            <p:cNvSpPr>
              <a:spLocks noChangeArrowheads="1"/>
            </p:cNvSpPr>
            <p:nvPr/>
          </p:nvSpPr>
          <p:spPr bwMode="auto">
            <a:xfrm>
              <a:off x="2856" y="8967"/>
              <a:ext cx="541" cy="8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9481" name="Rectangle 25"/>
            <p:cNvSpPr>
              <a:spLocks noChangeArrowheads="1"/>
            </p:cNvSpPr>
            <p:nvPr/>
          </p:nvSpPr>
          <p:spPr bwMode="auto">
            <a:xfrm>
              <a:off x="4026" y="8743"/>
              <a:ext cx="182" cy="35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9480" name="Rectangle 24"/>
            <p:cNvSpPr>
              <a:spLocks noChangeArrowheads="1"/>
            </p:cNvSpPr>
            <p:nvPr/>
          </p:nvSpPr>
          <p:spPr bwMode="auto">
            <a:xfrm>
              <a:off x="2811" y="8623"/>
              <a:ext cx="182" cy="35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9479" name="Line 23"/>
            <p:cNvSpPr>
              <a:spLocks noChangeShapeType="1"/>
            </p:cNvSpPr>
            <p:nvPr/>
          </p:nvSpPr>
          <p:spPr bwMode="auto">
            <a:xfrm>
              <a:off x="3140" y="7482"/>
              <a:ext cx="0" cy="14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78" name="Line 22"/>
            <p:cNvSpPr>
              <a:spLocks noChangeShapeType="1"/>
            </p:cNvSpPr>
            <p:nvPr/>
          </p:nvSpPr>
          <p:spPr bwMode="auto">
            <a:xfrm>
              <a:off x="3861" y="7482"/>
              <a:ext cx="0" cy="162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77" name="Text Box 21"/>
            <p:cNvSpPr txBox="1">
              <a:spLocks noChangeArrowheads="1"/>
            </p:cNvSpPr>
            <p:nvPr/>
          </p:nvSpPr>
          <p:spPr bwMode="auto">
            <a:xfrm>
              <a:off x="6201" y="8202"/>
              <a:ext cx="540" cy="54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9476" name="Line 20"/>
            <p:cNvSpPr>
              <a:spLocks noChangeShapeType="1"/>
            </p:cNvSpPr>
            <p:nvPr/>
          </p:nvSpPr>
          <p:spPr bwMode="auto">
            <a:xfrm>
              <a:off x="3861" y="9642"/>
              <a:ext cx="0"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75" name="Line 19"/>
            <p:cNvSpPr>
              <a:spLocks noChangeShapeType="1"/>
            </p:cNvSpPr>
            <p:nvPr/>
          </p:nvSpPr>
          <p:spPr bwMode="auto">
            <a:xfrm>
              <a:off x="3141" y="9462"/>
              <a:ext cx="0" cy="9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74" name="Line 18"/>
            <p:cNvSpPr>
              <a:spLocks noChangeShapeType="1"/>
            </p:cNvSpPr>
            <p:nvPr/>
          </p:nvSpPr>
          <p:spPr bwMode="auto">
            <a:xfrm flipV="1">
              <a:off x="3141" y="8742"/>
              <a:ext cx="0"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73" name="Line 17"/>
            <p:cNvSpPr>
              <a:spLocks noChangeShapeType="1"/>
            </p:cNvSpPr>
            <p:nvPr/>
          </p:nvSpPr>
          <p:spPr bwMode="auto">
            <a:xfrm flipV="1">
              <a:off x="3861" y="8922"/>
              <a:ext cx="0"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72" name="Line 16"/>
            <p:cNvSpPr>
              <a:spLocks noChangeShapeType="1"/>
            </p:cNvSpPr>
            <p:nvPr/>
          </p:nvSpPr>
          <p:spPr bwMode="auto">
            <a:xfrm>
              <a:off x="4116" y="8922"/>
              <a:ext cx="360"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71" name="Line 15"/>
            <p:cNvSpPr>
              <a:spLocks noChangeShapeType="1"/>
            </p:cNvSpPr>
            <p:nvPr/>
          </p:nvSpPr>
          <p:spPr bwMode="auto">
            <a:xfrm>
              <a:off x="4446" y="8922"/>
              <a:ext cx="1"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70" name="Line 14"/>
            <p:cNvSpPr>
              <a:spLocks noChangeShapeType="1"/>
            </p:cNvSpPr>
            <p:nvPr/>
          </p:nvSpPr>
          <p:spPr bwMode="auto">
            <a:xfrm flipV="1">
              <a:off x="4446" y="8562"/>
              <a:ext cx="1"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69" name="Line 13"/>
            <p:cNvSpPr>
              <a:spLocks noChangeShapeType="1"/>
            </p:cNvSpPr>
            <p:nvPr/>
          </p:nvSpPr>
          <p:spPr bwMode="auto">
            <a:xfrm>
              <a:off x="3861" y="9462"/>
              <a:ext cx="18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68" name="Line 12"/>
            <p:cNvSpPr>
              <a:spLocks noChangeShapeType="1"/>
            </p:cNvSpPr>
            <p:nvPr/>
          </p:nvSpPr>
          <p:spPr bwMode="auto">
            <a:xfrm>
              <a:off x="4041" y="9462"/>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67" name="Line 11"/>
            <p:cNvSpPr>
              <a:spLocks noChangeShapeType="1"/>
            </p:cNvSpPr>
            <p:nvPr/>
          </p:nvSpPr>
          <p:spPr bwMode="auto">
            <a:xfrm flipH="1">
              <a:off x="2961" y="9402"/>
              <a:ext cx="180"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66" name="Line 10"/>
            <p:cNvSpPr>
              <a:spLocks noChangeShapeType="1"/>
            </p:cNvSpPr>
            <p:nvPr/>
          </p:nvSpPr>
          <p:spPr bwMode="auto">
            <a:xfrm>
              <a:off x="2961" y="9462"/>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65" name="Line 9"/>
            <p:cNvSpPr>
              <a:spLocks noChangeShapeType="1"/>
            </p:cNvSpPr>
            <p:nvPr/>
          </p:nvSpPr>
          <p:spPr bwMode="auto">
            <a:xfrm flipH="1">
              <a:off x="2661" y="8787"/>
              <a:ext cx="180"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464" name="Line 8"/>
            <p:cNvSpPr>
              <a:spLocks noChangeShapeType="1"/>
            </p:cNvSpPr>
            <p:nvPr/>
          </p:nvSpPr>
          <p:spPr bwMode="auto">
            <a:xfrm flipV="1">
              <a:off x="2661" y="8382"/>
              <a:ext cx="1"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63" name="Line 7"/>
            <p:cNvSpPr>
              <a:spLocks noChangeShapeType="1"/>
            </p:cNvSpPr>
            <p:nvPr/>
          </p:nvSpPr>
          <p:spPr bwMode="auto">
            <a:xfrm>
              <a:off x="2661" y="8742"/>
              <a:ext cx="1" cy="54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60" name="Line 4"/>
            <p:cNvSpPr>
              <a:spLocks noChangeShapeType="1"/>
            </p:cNvSpPr>
            <p:nvPr/>
          </p:nvSpPr>
          <p:spPr bwMode="auto">
            <a:xfrm>
              <a:off x="4041" y="7662"/>
              <a:ext cx="0"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459" name="Line 3"/>
            <p:cNvSpPr>
              <a:spLocks noChangeShapeType="1"/>
            </p:cNvSpPr>
            <p:nvPr/>
          </p:nvSpPr>
          <p:spPr bwMode="auto">
            <a:xfrm flipV="1">
              <a:off x="2961" y="7482"/>
              <a:ext cx="0"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19500" name="Rectangle 4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9514" name="Rectangle 58"/>
          <p:cNvSpPr>
            <a:spLocks noChangeArrowheads="1"/>
          </p:cNvSpPr>
          <p:nvPr/>
        </p:nvSpPr>
        <p:spPr bwMode="auto">
          <a:xfrm>
            <a:off x="0" y="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22860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Пусть </a:t>
            </a: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m</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&gt; m</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2</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Изобразив все силы взаимодействия тел, запишем уравнения движения каждого тела:</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Ma = Mg + f</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 F</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m</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a = m</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g – f</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1</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Ma = F – Mg – f</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2</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m</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2</a:t>
            </a: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 = f</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2 </a:t>
            </a: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 m</a:t>
            </a:r>
            <a:r>
              <a:rPr kumimoji="0" lang="en-US" sz="1200" b="0" i="0" u="none" strike="noStrike" cap="none" normalizeH="0" baseline="-30000" smtClean="0">
                <a:ln>
                  <a:noFill/>
                </a:ln>
                <a:solidFill>
                  <a:schemeClr val="tx1"/>
                </a:solidFill>
                <a:effectLst/>
                <a:latin typeface="Arial" pitchFamily="34" charset="0"/>
                <a:ea typeface="Times New Roman" pitchFamily="18" charset="0"/>
                <a:cs typeface="Arial" pitchFamily="34" charset="0"/>
              </a:rPr>
              <a:t>2</a:t>
            </a: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g</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Сложив левые и правые части уравнений, получаем: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7" name="Прямоугольник 46"/>
          <p:cNvSpPr/>
          <p:nvPr/>
        </p:nvSpPr>
        <p:spPr>
          <a:xfrm>
            <a:off x="3428992" y="500042"/>
            <a:ext cx="4572000" cy="4154984"/>
          </a:xfrm>
          <a:prstGeom prst="rect">
            <a:avLst/>
          </a:prstGeom>
        </p:spPr>
        <p:txBody>
          <a:bodyPr>
            <a:spAutoFit/>
          </a:bodyPr>
          <a:lstStyle/>
          <a:p>
            <a:pPr lvl="0" indent="228600" fontAlgn="base">
              <a:spcBef>
                <a:spcPct val="0"/>
              </a:spcBef>
              <a:spcAft>
                <a:spcPct val="0"/>
              </a:spcAf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Пусть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ru-RU"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&gt;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ru-RU"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lvl="0" indent="228600" eaLnBrk="0" fontAlgn="base" hangingPunct="0">
              <a:spcBef>
                <a:spcPct val="0"/>
              </a:spcBef>
              <a:spcAft>
                <a:spcPct val="0"/>
              </a:spcAf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Изобразив все силы взаимодействия тел, запишем уравнения движения каждого тела:</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lvl="0" indent="22860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 = Mg + f</a:t>
            </a:r>
            <a:r>
              <a:rPr kumimoji="0" lang="en-US"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F</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lvl="0" indent="22860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en-US"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 = m</a:t>
            </a:r>
            <a:r>
              <a:rPr kumimoji="0" lang="en-US"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 – f</a:t>
            </a:r>
            <a:r>
              <a:rPr kumimoji="0" lang="en-US"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lvl="0" indent="22860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 = F – Mg – f</a:t>
            </a:r>
            <a:r>
              <a:rPr kumimoji="0" lang="en-US"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lvl="0" indent="22860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en-US"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 = f</a:t>
            </a:r>
            <a:r>
              <a:rPr kumimoji="0" lang="en-US"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m</a:t>
            </a:r>
            <a:r>
              <a:rPr kumimoji="0" lang="en-US" sz="24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g</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lvl="0" indent="228600" eaLnBrk="0" fontAlgn="base" hangingPunct="0">
              <a:spcBef>
                <a:spcPct val="0"/>
              </a:spcBef>
              <a:spcAft>
                <a:spcPct val="0"/>
              </a:spcAf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Сложив левые и правые части уравнений, получаем</a:t>
            </a:r>
            <a:endParaRPr lang="ru-RU"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1399088"/>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Строго инерциальных систем отсчета в природе нет. Если система отсчета движется с ускорением,  то для объяснения происходящих в ней механических явлений приходится вводить силы  инерции, некоторые из которых получили особые имена (центробежная сила, сила Кориолиса).</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2357422" y="1428736"/>
            <a:ext cx="3096622" cy="2214578"/>
          </a:xfrm>
          <a:prstGeom prst="rect">
            <a:avLst/>
          </a:prstGeom>
          <a:noFill/>
          <a:ln w="9525">
            <a:noFill/>
            <a:miter lim="800000"/>
            <a:headEnd/>
            <a:tailEnd/>
          </a:ln>
        </p:spPr>
      </p:pic>
      <p:sp>
        <p:nvSpPr>
          <p:cNvPr id="3" name="TextBox 2"/>
          <p:cNvSpPr txBox="1"/>
          <p:nvPr/>
        </p:nvSpPr>
        <p:spPr>
          <a:xfrm>
            <a:off x="1357290" y="285728"/>
            <a:ext cx="5143536" cy="646331"/>
          </a:xfrm>
          <a:prstGeom prst="rect">
            <a:avLst/>
          </a:prstGeom>
          <a:noFill/>
        </p:spPr>
        <p:txBody>
          <a:bodyPr wrap="square" rtlCol="0">
            <a:spAutoFit/>
          </a:bodyPr>
          <a:lstStyle/>
          <a:p>
            <a:r>
              <a:rPr lang="ru-RU" dirty="0" smtClean="0"/>
              <a:t>На столе лежит шар. Тележка получает ускорение «влево». Шар покатился в право. </a:t>
            </a:r>
            <a:endParaRPr lang="ru-RU" dirty="0"/>
          </a:p>
        </p:txBody>
      </p:sp>
      <p:sp>
        <p:nvSpPr>
          <p:cNvPr id="4" name="TextBox 3"/>
          <p:cNvSpPr txBox="1"/>
          <p:nvPr/>
        </p:nvSpPr>
        <p:spPr>
          <a:xfrm>
            <a:off x="285720" y="4071942"/>
            <a:ext cx="3786214" cy="1200329"/>
          </a:xfrm>
          <a:prstGeom prst="rect">
            <a:avLst/>
          </a:prstGeom>
          <a:noFill/>
        </p:spPr>
        <p:txBody>
          <a:bodyPr wrap="square" rtlCol="0">
            <a:spAutoFit/>
          </a:bodyPr>
          <a:lstStyle/>
          <a:p>
            <a:pPr algn="ctr"/>
            <a:r>
              <a:rPr lang="ru-RU" dirty="0" smtClean="0"/>
              <a:t>СО «земля»</a:t>
            </a:r>
          </a:p>
          <a:p>
            <a:r>
              <a:rPr lang="ru-RU" dirty="0" smtClean="0"/>
              <a:t>Шар остается в покое. Сила тяжести уравновешивается упругостью стола, сила трения очень мала</a:t>
            </a:r>
            <a:endParaRPr lang="ru-RU" dirty="0"/>
          </a:p>
        </p:txBody>
      </p:sp>
      <p:sp>
        <p:nvSpPr>
          <p:cNvPr id="5" name="TextBox 4"/>
          <p:cNvSpPr txBox="1"/>
          <p:nvPr/>
        </p:nvSpPr>
        <p:spPr>
          <a:xfrm>
            <a:off x="4857752" y="4071942"/>
            <a:ext cx="3929090" cy="923330"/>
          </a:xfrm>
          <a:prstGeom prst="rect">
            <a:avLst/>
          </a:prstGeom>
          <a:noFill/>
        </p:spPr>
        <p:txBody>
          <a:bodyPr wrap="square" rtlCol="0">
            <a:spAutoFit/>
          </a:bodyPr>
          <a:lstStyle/>
          <a:p>
            <a:pPr algn="ctr"/>
            <a:r>
              <a:rPr lang="ru-RU" dirty="0" smtClean="0"/>
              <a:t>СО «тележка»</a:t>
            </a:r>
          </a:p>
          <a:p>
            <a:r>
              <a:rPr lang="ru-RU" dirty="0" smtClean="0"/>
              <a:t>Шар покатился в право под действием силы инерции</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mage1"/>
          <p:cNvPicPr>
            <a:picLocks noChangeAspect="1" noChangeArrowheads="1"/>
          </p:cNvPicPr>
          <p:nvPr/>
        </p:nvPicPr>
        <p:blipFill>
          <a:blip r:embed="rId2" cstate="print"/>
          <a:srcRect/>
          <a:stretch>
            <a:fillRect/>
          </a:stretch>
        </p:blipFill>
        <p:spPr bwMode="auto">
          <a:xfrm>
            <a:off x="357158" y="285728"/>
            <a:ext cx="1857388" cy="2183625"/>
          </a:xfrm>
          <a:prstGeom prst="rect">
            <a:avLst/>
          </a:prstGeom>
          <a:noFill/>
          <a:ln w="9525">
            <a:noFill/>
            <a:miter lim="800000"/>
            <a:headEnd/>
            <a:tailEnd/>
          </a:ln>
        </p:spPr>
      </p:pic>
      <p:sp>
        <p:nvSpPr>
          <p:cNvPr id="3" name="TextBox 2"/>
          <p:cNvSpPr txBox="1"/>
          <p:nvPr/>
        </p:nvSpPr>
        <p:spPr>
          <a:xfrm>
            <a:off x="2643174" y="428604"/>
            <a:ext cx="6143668" cy="1200329"/>
          </a:xfrm>
          <a:prstGeom prst="rect">
            <a:avLst/>
          </a:prstGeom>
          <a:noFill/>
        </p:spPr>
        <p:txBody>
          <a:bodyPr wrap="square" rtlCol="0">
            <a:spAutoFit/>
          </a:bodyPr>
          <a:lstStyle/>
          <a:p>
            <a:r>
              <a:rPr lang="ru-RU" dirty="0" smtClean="0"/>
              <a:t>Наблюдатель, сидя на стуле, подвешивает на нити шарик. При вращении стула маятник отклоняется от вертикали. Угол отклонения увеличивается при увеличении скорости вращения.</a:t>
            </a:r>
            <a:endParaRPr lang="ru-RU" dirty="0"/>
          </a:p>
        </p:txBody>
      </p:sp>
      <p:sp>
        <p:nvSpPr>
          <p:cNvPr id="4" name="TextBox 3"/>
          <p:cNvSpPr txBox="1"/>
          <p:nvPr/>
        </p:nvSpPr>
        <p:spPr>
          <a:xfrm>
            <a:off x="0" y="3214686"/>
            <a:ext cx="5072098" cy="923330"/>
          </a:xfrm>
          <a:prstGeom prst="rect">
            <a:avLst/>
          </a:prstGeom>
          <a:noFill/>
        </p:spPr>
        <p:txBody>
          <a:bodyPr wrap="square" rtlCol="0">
            <a:spAutoFit/>
          </a:bodyPr>
          <a:lstStyle/>
          <a:p>
            <a:pPr algn="ctr"/>
            <a:r>
              <a:rPr lang="ru-RU" dirty="0" smtClean="0"/>
              <a:t>СО «земля»</a:t>
            </a:r>
          </a:p>
          <a:p>
            <a:pPr algn="ctr"/>
            <a:r>
              <a:rPr lang="ru-RU" dirty="0" smtClean="0"/>
              <a:t>Векторная сумма сил тяжести и натяжения нити равна центростремительной силе  </a:t>
            </a:r>
            <a:r>
              <a:rPr lang="en-US" dirty="0" smtClean="0"/>
              <a:t>F= m</a:t>
            </a:r>
            <a:r>
              <a:rPr lang="el-GR" dirty="0" smtClean="0"/>
              <a:t>ω</a:t>
            </a:r>
            <a:r>
              <a:rPr lang="en-US" baseline="30000" dirty="0" smtClean="0"/>
              <a:t>2</a:t>
            </a:r>
            <a:r>
              <a:rPr lang="en-US" dirty="0" smtClean="0"/>
              <a:t>R</a:t>
            </a:r>
            <a:endParaRPr lang="ru-RU" dirty="0"/>
          </a:p>
        </p:txBody>
      </p:sp>
      <p:sp>
        <p:nvSpPr>
          <p:cNvPr id="5" name="TextBox 4"/>
          <p:cNvSpPr txBox="1"/>
          <p:nvPr/>
        </p:nvSpPr>
        <p:spPr>
          <a:xfrm>
            <a:off x="5072066" y="3357562"/>
            <a:ext cx="3857652" cy="923330"/>
          </a:xfrm>
          <a:prstGeom prst="rect">
            <a:avLst/>
          </a:prstGeom>
          <a:noFill/>
        </p:spPr>
        <p:txBody>
          <a:bodyPr wrap="square" rtlCol="0">
            <a:spAutoFit/>
          </a:bodyPr>
          <a:lstStyle/>
          <a:p>
            <a:pPr algn="ctr"/>
            <a:r>
              <a:rPr lang="ru-RU" dirty="0" smtClean="0"/>
              <a:t>СО «наблюдатель» </a:t>
            </a:r>
          </a:p>
          <a:p>
            <a:pPr algn="ctr"/>
            <a:r>
              <a:rPr lang="ru-RU" dirty="0" smtClean="0"/>
              <a:t>На шарик действует центробежная сила инерции </a:t>
            </a:r>
            <a:r>
              <a:rPr lang="en-US" dirty="0" smtClean="0"/>
              <a:t>F= m</a:t>
            </a:r>
            <a:r>
              <a:rPr lang="el-GR" dirty="0" smtClean="0"/>
              <a:t>ω</a:t>
            </a:r>
            <a:r>
              <a:rPr lang="en-US" baseline="30000" dirty="0" smtClean="0"/>
              <a:t>2</a:t>
            </a:r>
            <a:r>
              <a:rPr lang="en-US" dirty="0" smtClean="0"/>
              <a:t>R</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mage3"/>
          <p:cNvPicPr>
            <a:picLocks noChangeAspect="1" noChangeArrowheads="1"/>
          </p:cNvPicPr>
          <p:nvPr/>
        </p:nvPicPr>
        <p:blipFill>
          <a:blip r:embed="rId2" cstate="print"/>
          <a:srcRect/>
          <a:stretch>
            <a:fillRect/>
          </a:stretch>
        </p:blipFill>
        <p:spPr bwMode="auto">
          <a:xfrm>
            <a:off x="357158" y="214290"/>
            <a:ext cx="2822289" cy="2327370"/>
          </a:xfrm>
          <a:prstGeom prst="rect">
            <a:avLst/>
          </a:prstGeom>
          <a:noFill/>
          <a:ln w="9525">
            <a:noFill/>
            <a:miter lim="800000"/>
            <a:headEnd/>
            <a:tailEnd/>
          </a:ln>
        </p:spPr>
      </p:pic>
      <p:sp>
        <p:nvSpPr>
          <p:cNvPr id="3" name="TextBox 2"/>
          <p:cNvSpPr txBox="1"/>
          <p:nvPr/>
        </p:nvSpPr>
        <p:spPr>
          <a:xfrm>
            <a:off x="3428992" y="642918"/>
            <a:ext cx="5429288" cy="1477328"/>
          </a:xfrm>
          <a:prstGeom prst="rect">
            <a:avLst/>
          </a:prstGeom>
          <a:noFill/>
        </p:spPr>
        <p:txBody>
          <a:bodyPr wrap="square" rtlCol="0">
            <a:spAutoFit/>
          </a:bodyPr>
          <a:lstStyle/>
          <a:p>
            <a:r>
              <a:rPr lang="ru-RU" dirty="0" smtClean="0"/>
              <a:t>Выстрел из баллистического пистолета направлен на мишень, расположенную на расстоянии А. При неподвижном стуле определяется место попадания пули (точка 1). При вращении стула со скоростью </a:t>
            </a:r>
            <a:r>
              <a:rPr lang="el-GR" dirty="0" smtClean="0"/>
              <a:t>ω</a:t>
            </a:r>
            <a:r>
              <a:rPr lang="ru-RU" dirty="0" smtClean="0"/>
              <a:t> место попадания смещается на </a:t>
            </a:r>
            <a:r>
              <a:rPr lang="en-US" dirty="0" smtClean="0"/>
              <a:t>S</a:t>
            </a:r>
            <a:r>
              <a:rPr lang="ru-RU" dirty="0" smtClean="0"/>
              <a:t> см</a:t>
            </a:r>
            <a:endParaRPr lang="ru-RU" dirty="0"/>
          </a:p>
        </p:txBody>
      </p:sp>
      <p:sp>
        <p:nvSpPr>
          <p:cNvPr id="4" name="TextBox 3"/>
          <p:cNvSpPr txBox="1"/>
          <p:nvPr/>
        </p:nvSpPr>
        <p:spPr>
          <a:xfrm>
            <a:off x="285720" y="3000372"/>
            <a:ext cx="4071966" cy="923330"/>
          </a:xfrm>
          <a:prstGeom prst="rect">
            <a:avLst/>
          </a:prstGeom>
          <a:noFill/>
        </p:spPr>
        <p:txBody>
          <a:bodyPr wrap="square" rtlCol="0">
            <a:spAutoFit/>
          </a:bodyPr>
          <a:lstStyle/>
          <a:p>
            <a:pPr algn="ctr"/>
            <a:r>
              <a:rPr lang="ru-RU" dirty="0" smtClean="0"/>
              <a:t>СО «земля»</a:t>
            </a:r>
          </a:p>
          <a:p>
            <a:pPr algn="ctr"/>
            <a:r>
              <a:rPr lang="ru-RU" dirty="0" smtClean="0"/>
              <a:t>Мишень движется со скоростью </a:t>
            </a:r>
            <a:r>
              <a:rPr lang="el-GR" dirty="0" smtClean="0"/>
              <a:t>ω</a:t>
            </a:r>
            <a:r>
              <a:rPr lang="en-US" dirty="0" smtClean="0"/>
              <a:t>  </a:t>
            </a:r>
            <a:r>
              <a:rPr lang="ru-RU" dirty="0" smtClean="0"/>
              <a:t>и </a:t>
            </a:r>
            <a:r>
              <a:rPr lang="en-US" dirty="0" smtClean="0"/>
              <a:t>   S =A </a:t>
            </a:r>
            <a:r>
              <a:rPr lang="el-GR" dirty="0" smtClean="0"/>
              <a:t>ω</a:t>
            </a:r>
            <a:r>
              <a:rPr lang="en-US" dirty="0" smtClean="0"/>
              <a:t> t .</a:t>
            </a:r>
            <a:r>
              <a:rPr lang="ru-RU" dirty="0" smtClean="0"/>
              <a:t> Время </a:t>
            </a:r>
            <a:r>
              <a:rPr lang="en-US" dirty="0" smtClean="0"/>
              <a:t>t = A/V (</a:t>
            </a:r>
            <a:r>
              <a:rPr lang="ru-RU" dirty="0" smtClean="0"/>
              <a:t>скорость пули)</a:t>
            </a:r>
            <a:endParaRPr lang="ru-RU" dirty="0"/>
          </a:p>
        </p:txBody>
      </p:sp>
      <p:sp>
        <p:nvSpPr>
          <p:cNvPr id="5" name="TextBox 4"/>
          <p:cNvSpPr txBox="1"/>
          <p:nvPr/>
        </p:nvSpPr>
        <p:spPr>
          <a:xfrm>
            <a:off x="4500562" y="3143248"/>
            <a:ext cx="4286280" cy="1200329"/>
          </a:xfrm>
          <a:prstGeom prst="rect">
            <a:avLst/>
          </a:prstGeom>
          <a:noFill/>
        </p:spPr>
        <p:txBody>
          <a:bodyPr wrap="square" rtlCol="0">
            <a:spAutoFit/>
          </a:bodyPr>
          <a:lstStyle/>
          <a:p>
            <a:pPr algn="ctr"/>
            <a:r>
              <a:rPr lang="ru-RU" dirty="0" smtClean="0"/>
              <a:t>СО «наблюдатель»</a:t>
            </a:r>
          </a:p>
          <a:p>
            <a:pPr algn="ctr"/>
            <a:r>
              <a:rPr lang="ru-RU" dirty="0" smtClean="0"/>
              <a:t>На пулю действует  сила Кориолиса </a:t>
            </a:r>
            <a:r>
              <a:rPr lang="en-US" dirty="0" smtClean="0"/>
              <a:t>F=2m</a:t>
            </a:r>
            <a:r>
              <a:rPr lang="el-GR" dirty="0" smtClean="0"/>
              <a:t>ω</a:t>
            </a:r>
            <a:r>
              <a:rPr lang="en-US" dirty="0" smtClean="0"/>
              <a:t>V</a:t>
            </a:r>
            <a:r>
              <a:rPr lang="ru-RU" dirty="0" smtClean="0"/>
              <a:t>, под действием которой пуля получает ускорение а и </a:t>
            </a:r>
            <a:r>
              <a:rPr lang="en-US" dirty="0" smtClean="0"/>
              <a:t>S=a t</a:t>
            </a:r>
            <a:r>
              <a:rPr lang="en-US" baseline="30000" dirty="0" smtClean="0"/>
              <a:t>2</a:t>
            </a:r>
            <a:r>
              <a:rPr lang="en-US" dirty="0" smtClean="0"/>
              <a:t>/2</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oup 4"/>
          <p:cNvGrpSpPr>
            <a:grpSpLocks/>
          </p:cNvGrpSpPr>
          <p:nvPr/>
        </p:nvGrpSpPr>
        <p:grpSpPr bwMode="auto">
          <a:xfrm>
            <a:off x="333375" y="704850"/>
            <a:ext cx="1171575" cy="1781175"/>
            <a:chOff x="525" y="1110"/>
            <a:chExt cx="1845" cy="2805"/>
          </a:xfrm>
        </p:grpSpPr>
        <p:sp>
          <p:nvSpPr>
            <p:cNvPr id="23557" name="Oval 5"/>
            <p:cNvSpPr>
              <a:spLocks noChangeArrowheads="1"/>
            </p:cNvSpPr>
            <p:nvPr/>
          </p:nvSpPr>
          <p:spPr bwMode="auto">
            <a:xfrm>
              <a:off x="525" y="1650"/>
              <a:ext cx="1845" cy="166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cxnSp>
          <p:nvCxnSpPr>
            <p:cNvPr id="23558" name="AutoShape 6"/>
            <p:cNvCxnSpPr>
              <a:cxnSpLocks noChangeShapeType="1"/>
            </p:cNvCxnSpPr>
            <p:nvPr/>
          </p:nvCxnSpPr>
          <p:spPr bwMode="auto">
            <a:xfrm flipH="1">
              <a:off x="1440" y="1110"/>
              <a:ext cx="30" cy="2805"/>
            </a:xfrm>
            <a:prstGeom prst="straightConnector1">
              <a:avLst/>
            </a:prstGeom>
            <a:noFill/>
            <a:ln w="9525">
              <a:solidFill>
                <a:srgbClr val="000000"/>
              </a:solidFill>
              <a:round/>
              <a:headEnd/>
              <a:tailEnd/>
            </a:ln>
          </p:spPr>
        </p:cxnSp>
        <p:cxnSp>
          <p:nvCxnSpPr>
            <p:cNvPr id="23559" name="AutoShape 7"/>
            <p:cNvCxnSpPr>
              <a:cxnSpLocks noChangeShapeType="1"/>
            </p:cNvCxnSpPr>
            <p:nvPr/>
          </p:nvCxnSpPr>
          <p:spPr bwMode="auto">
            <a:xfrm>
              <a:off x="525" y="2505"/>
              <a:ext cx="1845" cy="0"/>
            </a:xfrm>
            <a:prstGeom prst="straightConnector1">
              <a:avLst/>
            </a:prstGeom>
            <a:noFill/>
            <a:ln w="9525">
              <a:solidFill>
                <a:srgbClr val="000000"/>
              </a:solidFill>
              <a:round/>
              <a:headEnd/>
              <a:tailEnd/>
            </a:ln>
            <a:effectLst/>
          </p:spPr>
        </p:cxnSp>
        <p:cxnSp>
          <p:nvCxnSpPr>
            <p:cNvPr id="23560" name="AutoShape 8"/>
            <p:cNvCxnSpPr>
              <a:cxnSpLocks noChangeShapeType="1"/>
            </p:cNvCxnSpPr>
            <p:nvPr/>
          </p:nvCxnSpPr>
          <p:spPr bwMode="auto">
            <a:xfrm>
              <a:off x="1470" y="1995"/>
              <a:ext cx="720" cy="15"/>
            </a:xfrm>
            <a:prstGeom prst="straightConnector1">
              <a:avLst/>
            </a:prstGeom>
            <a:noFill/>
            <a:ln w="9525">
              <a:solidFill>
                <a:srgbClr val="000000"/>
              </a:solidFill>
              <a:round/>
              <a:headEnd/>
              <a:tailEnd/>
            </a:ln>
            <a:effectLst/>
          </p:spPr>
        </p:cxnSp>
      </p:grpSp>
      <p:sp>
        <p:nvSpPr>
          <p:cNvPr id="9" name="TextBox 8"/>
          <p:cNvSpPr txBox="1"/>
          <p:nvPr/>
        </p:nvSpPr>
        <p:spPr>
          <a:xfrm>
            <a:off x="1643042" y="1500174"/>
            <a:ext cx="7072362" cy="1600438"/>
          </a:xfrm>
          <a:prstGeom prst="rect">
            <a:avLst/>
          </a:prstGeom>
          <a:noFill/>
        </p:spPr>
        <p:txBody>
          <a:bodyPr wrap="square" rtlCol="0">
            <a:spAutoFit/>
          </a:bodyPr>
          <a:lstStyle/>
          <a:p>
            <a:pPr algn="ctr"/>
            <a:r>
              <a:rPr lang="ru-RU" dirty="0" smtClean="0"/>
              <a:t>В СО «Звезды»</a:t>
            </a:r>
          </a:p>
          <a:p>
            <a:pPr algn="ctr"/>
            <a:r>
              <a:rPr lang="ru-RU" dirty="0" smtClean="0"/>
              <a:t>Скорость движения точек поверхности Земли </a:t>
            </a:r>
            <a:r>
              <a:rPr lang="en-US" dirty="0" smtClean="0"/>
              <a:t>V=</a:t>
            </a:r>
            <a:r>
              <a:rPr lang="el-GR" sz="2000" dirty="0" smtClean="0"/>
              <a:t>ω</a:t>
            </a:r>
            <a:r>
              <a:rPr lang="ru-RU" sz="2000" dirty="0" smtClean="0"/>
              <a:t> </a:t>
            </a:r>
            <a:r>
              <a:rPr lang="en-US" sz="2000" dirty="0" smtClean="0"/>
              <a:t>R</a:t>
            </a:r>
            <a:r>
              <a:rPr lang="ru-RU" sz="2000" dirty="0" smtClean="0"/>
              <a:t> на экваторе больше, чем на других широтах. </a:t>
            </a:r>
          </a:p>
          <a:p>
            <a:pPr algn="ctr"/>
            <a:r>
              <a:rPr lang="ru-RU" sz="2000" dirty="0" smtClean="0"/>
              <a:t>Для уменьшении скорости движения при переходе в северные широты должна действовать сила реакции</a:t>
            </a:r>
            <a:endParaRPr lang="ru-RU" sz="2000" dirty="0"/>
          </a:p>
        </p:txBody>
      </p:sp>
      <p:grpSp>
        <p:nvGrpSpPr>
          <p:cNvPr id="23563" name="Group 11"/>
          <p:cNvGrpSpPr>
            <a:grpSpLocks/>
          </p:cNvGrpSpPr>
          <p:nvPr/>
        </p:nvGrpSpPr>
        <p:grpSpPr bwMode="auto">
          <a:xfrm>
            <a:off x="333375" y="704850"/>
            <a:ext cx="1171575" cy="1781175"/>
            <a:chOff x="525" y="1110"/>
            <a:chExt cx="1845" cy="2805"/>
          </a:xfrm>
        </p:grpSpPr>
        <p:sp>
          <p:nvSpPr>
            <p:cNvPr id="23564" name="Oval 12"/>
            <p:cNvSpPr>
              <a:spLocks noChangeArrowheads="1"/>
            </p:cNvSpPr>
            <p:nvPr/>
          </p:nvSpPr>
          <p:spPr bwMode="auto">
            <a:xfrm>
              <a:off x="525" y="1650"/>
              <a:ext cx="1845" cy="166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cxnSp>
          <p:nvCxnSpPr>
            <p:cNvPr id="23565" name="AutoShape 13"/>
            <p:cNvCxnSpPr>
              <a:cxnSpLocks noChangeShapeType="1"/>
            </p:cNvCxnSpPr>
            <p:nvPr/>
          </p:nvCxnSpPr>
          <p:spPr bwMode="auto">
            <a:xfrm flipH="1">
              <a:off x="1440" y="1110"/>
              <a:ext cx="30" cy="2805"/>
            </a:xfrm>
            <a:prstGeom prst="straightConnector1">
              <a:avLst/>
            </a:prstGeom>
            <a:noFill/>
            <a:ln w="9525">
              <a:solidFill>
                <a:srgbClr val="000000"/>
              </a:solidFill>
              <a:round/>
              <a:headEnd/>
              <a:tailEnd/>
            </a:ln>
          </p:spPr>
        </p:cxnSp>
        <p:cxnSp>
          <p:nvCxnSpPr>
            <p:cNvPr id="23566" name="AutoShape 14"/>
            <p:cNvCxnSpPr>
              <a:cxnSpLocks noChangeShapeType="1"/>
            </p:cNvCxnSpPr>
            <p:nvPr/>
          </p:nvCxnSpPr>
          <p:spPr bwMode="auto">
            <a:xfrm>
              <a:off x="525" y="2505"/>
              <a:ext cx="1845" cy="0"/>
            </a:xfrm>
            <a:prstGeom prst="straightConnector1">
              <a:avLst/>
            </a:prstGeom>
            <a:noFill/>
            <a:ln w="9525">
              <a:solidFill>
                <a:srgbClr val="000000"/>
              </a:solidFill>
              <a:round/>
              <a:headEnd/>
              <a:tailEnd/>
            </a:ln>
            <a:effectLst/>
          </p:spPr>
        </p:cxnSp>
        <p:cxnSp>
          <p:nvCxnSpPr>
            <p:cNvPr id="23567" name="AutoShape 15"/>
            <p:cNvCxnSpPr>
              <a:cxnSpLocks noChangeShapeType="1"/>
            </p:cNvCxnSpPr>
            <p:nvPr/>
          </p:nvCxnSpPr>
          <p:spPr bwMode="auto">
            <a:xfrm>
              <a:off x="1470" y="1995"/>
              <a:ext cx="720" cy="15"/>
            </a:xfrm>
            <a:prstGeom prst="straightConnector1">
              <a:avLst/>
            </a:prstGeom>
            <a:noFill/>
            <a:ln w="9525">
              <a:solidFill>
                <a:srgbClr val="000000"/>
              </a:solidFill>
              <a:round/>
              <a:headEnd/>
              <a:tailEnd/>
            </a:ln>
            <a:effectLst/>
          </p:spPr>
        </p:cxnSp>
      </p:grpSp>
      <p:grpSp>
        <p:nvGrpSpPr>
          <p:cNvPr id="23568" name="Group 16"/>
          <p:cNvGrpSpPr>
            <a:grpSpLocks/>
          </p:cNvGrpSpPr>
          <p:nvPr/>
        </p:nvGrpSpPr>
        <p:grpSpPr bwMode="auto">
          <a:xfrm>
            <a:off x="333375" y="704850"/>
            <a:ext cx="1171575" cy="1781175"/>
            <a:chOff x="525" y="1110"/>
            <a:chExt cx="1845" cy="2805"/>
          </a:xfrm>
        </p:grpSpPr>
        <p:sp>
          <p:nvSpPr>
            <p:cNvPr id="23569" name="Oval 17"/>
            <p:cNvSpPr>
              <a:spLocks noChangeArrowheads="1"/>
            </p:cNvSpPr>
            <p:nvPr/>
          </p:nvSpPr>
          <p:spPr bwMode="auto">
            <a:xfrm>
              <a:off x="525" y="1650"/>
              <a:ext cx="1845" cy="166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cxnSp>
          <p:nvCxnSpPr>
            <p:cNvPr id="23570" name="AutoShape 18"/>
            <p:cNvCxnSpPr>
              <a:cxnSpLocks noChangeShapeType="1"/>
            </p:cNvCxnSpPr>
            <p:nvPr/>
          </p:nvCxnSpPr>
          <p:spPr bwMode="auto">
            <a:xfrm flipH="1">
              <a:off x="1440" y="1110"/>
              <a:ext cx="30" cy="2805"/>
            </a:xfrm>
            <a:prstGeom prst="straightConnector1">
              <a:avLst/>
            </a:prstGeom>
            <a:noFill/>
            <a:ln w="9525">
              <a:solidFill>
                <a:srgbClr val="000000"/>
              </a:solidFill>
              <a:round/>
              <a:headEnd/>
              <a:tailEnd/>
            </a:ln>
          </p:spPr>
        </p:cxnSp>
        <p:cxnSp>
          <p:nvCxnSpPr>
            <p:cNvPr id="23571" name="AutoShape 19"/>
            <p:cNvCxnSpPr>
              <a:cxnSpLocks noChangeShapeType="1"/>
            </p:cNvCxnSpPr>
            <p:nvPr/>
          </p:nvCxnSpPr>
          <p:spPr bwMode="auto">
            <a:xfrm>
              <a:off x="525" y="2505"/>
              <a:ext cx="1845" cy="0"/>
            </a:xfrm>
            <a:prstGeom prst="straightConnector1">
              <a:avLst/>
            </a:prstGeom>
            <a:noFill/>
            <a:ln w="9525">
              <a:solidFill>
                <a:srgbClr val="000000"/>
              </a:solidFill>
              <a:round/>
              <a:headEnd/>
              <a:tailEnd/>
            </a:ln>
            <a:effectLst/>
          </p:spPr>
        </p:cxnSp>
        <p:cxnSp>
          <p:nvCxnSpPr>
            <p:cNvPr id="23572" name="AutoShape 20"/>
            <p:cNvCxnSpPr>
              <a:cxnSpLocks noChangeShapeType="1"/>
            </p:cNvCxnSpPr>
            <p:nvPr/>
          </p:nvCxnSpPr>
          <p:spPr bwMode="auto">
            <a:xfrm>
              <a:off x="1470" y="1995"/>
              <a:ext cx="720" cy="15"/>
            </a:xfrm>
            <a:prstGeom prst="straightConnector1">
              <a:avLst/>
            </a:prstGeom>
            <a:noFill/>
            <a:ln w="9525">
              <a:solidFill>
                <a:srgbClr val="000000"/>
              </a:solidFill>
              <a:round/>
              <a:headEnd/>
              <a:tailEnd/>
            </a:ln>
            <a:effectLst/>
          </p:spPr>
        </p:cxnSp>
      </p:grpSp>
      <p:sp>
        <p:nvSpPr>
          <p:cNvPr id="21" name="TextBox 20"/>
          <p:cNvSpPr txBox="1"/>
          <p:nvPr/>
        </p:nvSpPr>
        <p:spPr>
          <a:xfrm>
            <a:off x="714348" y="3286124"/>
            <a:ext cx="6929486" cy="2185214"/>
          </a:xfrm>
          <a:prstGeom prst="rect">
            <a:avLst/>
          </a:prstGeom>
          <a:noFill/>
        </p:spPr>
        <p:txBody>
          <a:bodyPr wrap="square" rtlCol="0">
            <a:spAutoFit/>
          </a:bodyPr>
          <a:lstStyle/>
          <a:p>
            <a:pPr algn="ctr"/>
            <a:r>
              <a:rPr lang="ru-RU" dirty="0" smtClean="0"/>
              <a:t>В СО «Земля» </a:t>
            </a:r>
          </a:p>
          <a:p>
            <a:pPr algn="ctr"/>
            <a:r>
              <a:rPr lang="ru-RU" i="1" dirty="0" smtClean="0"/>
              <a:t>СИЛА КОРТОЛИСА объясняет приведенные эффекты</a:t>
            </a:r>
            <a:r>
              <a:rPr lang="ru-RU" dirty="0" smtClean="0"/>
              <a:t>.</a:t>
            </a:r>
          </a:p>
          <a:p>
            <a:pPr algn="ctr"/>
            <a:r>
              <a:rPr lang="ru-RU" dirty="0" smtClean="0"/>
              <a:t> Ее проявление демонстрируют с помощью маятника в Исаковском соборе Санкт Петербурга, учитывают при испытании баллистических ракет, запуске спутников, при определении скорости движения молекул в опыте Штерна </a:t>
            </a:r>
          </a:p>
          <a:p>
            <a:pPr algn="ctr"/>
            <a:r>
              <a:rPr lang="en-US" sz="2800" dirty="0" err="1" smtClean="0"/>
              <a:t>F</a:t>
            </a:r>
            <a:r>
              <a:rPr lang="en-US" sz="2800" baseline="-25000" dirty="0" err="1" smtClean="0"/>
              <a:t>k</a:t>
            </a:r>
            <a:r>
              <a:rPr lang="en-US" sz="2800" baseline="-25000" dirty="0" smtClean="0"/>
              <a:t> </a:t>
            </a:r>
            <a:r>
              <a:rPr lang="en-US" sz="2800" dirty="0" smtClean="0"/>
              <a:t>= 2m </a:t>
            </a:r>
            <a:r>
              <a:rPr lang="el-GR" sz="2800" dirty="0" smtClean="0"/>
              <a:t>ω</a:t>
            </a:r>
            <a:r>
              <a:rPr lang="en-US" sz="2800" dirty="0" smtClean="0"/>
              <a:t> R</a:t>
            </a:r>
            <a:endParaRPr lang="ru-RU" sz="2800" dirty="0"/>
          </a:p>
        </p:txBody>
      </p:sp>
      <p:sp>
        <p:nvSpPr>
          <p:cNvPr id="19" name="TextBox 18"/>
          <p:cNvSpPr txBox="1"/>
          <p:nvPr/>
        </p:nvSpPr>
        <p:spPr>
          <a:xfrm>
            <a:off x="2000232" y="357166"/>
            <a:ext cx="6500858" cy="923330"/>
          </a:xfrm>
          <a:prstGeom prst="rect">
            <a:avLst/>
          </a:prstGeom>
          <a:noFill/>
        </p:spPr>
        <p:txBody>
          <a:bodyPr wrap="square" rtlCol="0">
            <a:spAutoFit/>
          </a:bodyPr>
          <a:lstStyle/>
          <a:p>
            <a:pPr algn="ctr"/>
            <a:r>
              <a:rPr lang="ru-RU" dirty="0" smtClean="0"/>
              <a:t>Проявление силы Кориолис на земном шаре</a:t>
            </a:r>
          </a:p>
          <a:p>
            <a:pPr algn="ctr"/>
            <a:r>
              <a:rPr lang="ru-RU" dirty="0" smtClean="0"/>
              <a:t>В северном полушарии реки подмывают правый берег, сильнее изнашивается правый рельс, снаряды отклоняются в право</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таблица_000.jpg"/>
          <p:cNvPicPr>
            <a:picLocks noChangeAspect="1" noChangeArrowheads="1"/>
          </p:cNvPicPr>
          <p:nvPr/>
        </p:nvPicPr>
        <p:blipFill>
          <a:blip r:embed="rId2" cstate="print"/>
          <a:srcRect/>
          <a:stretch>
            <a:fillRect/>
          </a:stretch>
        </p:blipFill>
        <p:spPr bwMode="auto">
          <a:xfrm>
            <a:off x="247190" y="1951038"/>
            <a:ext cx="8576251" cy="3998242"/>
          </a:xfrm>
          <a:prstGeom prst="rect">
            <a:avLst/>
          </a:prstGeom>
          <a:solidFill>
            <a:srgbClr val="FFC000"/>
          </a:solid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8596" y="500042"/>
            <a:ext cx="7858181" cy="2585323"/>
          </a:xfrm>
          <a:prstGeom prst="rect">
            <a:avLst/>
          </a:prstGeom>
          <a:noFill/>
        </p:spPr>
        <p:txBody>
          <a:bodyPr wrap="square" rtlCol="0">
            <a:spAutoFit/>
          </a:bodyPr>
          <a:lstStyle/>
          <a:p>
            <a:r>
              <a:rPr lang="ru-RU" dirty="0" smtClean="0"/>
              <a:t>Задачи для тренировки сообразительности:</a:t>
            </a:r>
          </a:p>
          <a:p>
            <a:pPr marL="342900" indent="-342900">
              <a:buFont typeface="+mj-lt"/>
              <a:buAutoNum type="arabicPeriod"/>
            </a:pPr>
            <a:r>
              <a:rPr lang="ru-RU" dirty="0" smtClean="0"/>
              <a:t>С какой минимальной скоростью надо вращать ведро с водой в вертикальной плоскости, чтобы вода из него не выливалась?</a:t>
            </a:r>
          </a:p>
          <a:p>
            <a:pPr marL="342900" indent="-342900">
              <a:buFont typeface="+mj-lt"/>
              <a:buAutoNum type="arabicPeriod"/>
            </a:pPr>
            <a:r>
              <a:rPr lang="ru-RU" dirty="0" smtClean="0"/>
              <a:t>Под каким углом к вертикали должен наклониться велосипедист на повороте радиусом 10 м при скорости движения 18 км/ч?</a:t>
            </a:r>
          </a:p>
          <a:p>
            <a:pPr marL="342900" indent="-342900">
              <a:buFont typeface="+mj-lt"/>
              <a:buAutoNum type="arabicPeriod"/>
            </a:pPr>
            <a:r>
              <a:rPr lang="ru-RU" dirty="0" smtClean="0"/>
              <a:t>Сосуд имеет форму усеченного конуса, образующая которого составляет 60</a:t>
            </a:r>
            <a:r>
              <a:rPr lang="ru-RU" baseline="30000" dirty="0" smtClean="0"/>
              <a:t>о</a:t>
            </a:r>
            <a:r>
              <a:rPr lang="ru-RU" dirty="0" smtClean="0"/>
              <a:t> с горизонтом. На дне сосуда, радиус которого 6 см, лежит  маленький шарик.  С какой скоростью надо вращать сосуд, чтобы шарик из него выскочил?</a:t>
            </a:r>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988</Words>
  <Application>Microsoft Office PowerPoint</Application>
  <PresentationFormat>Экран (4:3)</PresentationFormat>
  <Paragraphs>80</Paragraphs>
  <Slides>14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Тема Office</vt:lpstr>
      <vt:lpstr>Формула</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27</cp:revision>
  <dcterms:created xsi:type="dcterms:W3CDTF">2012-11-14T03:24:22Z</dcterms:created>
  <dcterms:modified xsi:type="dcterms:W3CDTF">2013-02-10T03:41:38Z</dcterms:modified>
</cp:coreProperties>
</file>